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364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45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22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2272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62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96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81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595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85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6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2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69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45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62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37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9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58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E017F09-C35D-47A9-9F0D-5553C9D7EA47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4755F-D076-48A6-98A2-42C0BE7EE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5043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137" y="504967"/>
            <a:ext cx="10658901" cy="1787857"/>
          </a:xfrm>
        </p:spPr>
        <p:txBody>
          <a:bodyPr/>
          <a:lstStyle/>
          <a:p>
            <a:r>
              <a:rPr lang="en-US" sz="5400" dirty="0">
                <a:solidFill>
                  <a:srgbClr val="FF0000"/>
                </a:solidFill>
              </a:rPr>
              <a:t>Chapter 14 Section 1:</a:t>
            </a:r>
            <a:br>
              <a:rPr lang="en-US" sz="54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FF0000"/>
                </a:solidFill>
              </a:rPr>
              <a:t>The Nation’s Sick Economy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291" y="2714768"/>
            <a:ext cx="2889030" cy="37542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342" y="2714768"/>
            <a:ext cx="5005696" cy="375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20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754" y="300251"/>
            <a:ext cx="11206968" cy="2797791"/>
          </a:xfrm>
        </p:spPr>
        <p:txBody>
          <a:bodyPr>
            <a:noAutofit/>
          </a:bodyPr>
          <a:lstStyle/>
          <a:p>
            <a:r>
              <a:rPr lang="en-US" sz="2400" dirty="0"/>
              <a:t>Hawley-Smoot Tariff Act: Established the highest protective tariff in United States history.</a:t>
            </a:r>
          </a:p>
          <a:p>
            <a:r>
              <a:rPr lang="en-US" sz="2400" dirty="0"/>
              <a:t>Designed to protect American farmers and manufacturers from foreign competition.</a:t>
            </a:r>
          </a:p>
          <a:p>
            <a:r>
              <a:rPr lang="en-US" sz="2400" dirty="0"/>
              <a:t>The tariff prevented other countries from earning American currency to buy American goods.</a:t>
            </a:r>
          </a:p>
          <a:p>
            <a:r>
              <a:rPr lang="en-US" sz="2400" dirty="0"/>
              <a:t>The tariff made unemployment worse in industries that could no longer export goods to Europe.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1829" y="3553394"/>
            <a:ext cx="3819951" cy="3055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873" y="3803462"/>
            <a:ext cx="4988255" cy="280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52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867" y="401539"/>
            <a:ext cx="7085345" cy="59856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Causes of the Great Depression:</a:t>
            </a:r>
          </a:p>
          <a:p>
            <a:r>
              <a:rPr lang="en-US" sz="2800" dirty="0"/>
              <a:t>Tariffs and war debt policies that cut down the foreign market from American goods</a:t>
            </a:r>
          </a:p>
          <a:p>
            <a:r>
              <a:rPr lang="en-US" sz="2800" dirty="0"/>
              <a:t>A crisis in the farm sector</a:t>
            </a:r>
          </a:p>
          <a:p>
            <a:r>
              <a:rPr lang="en-US" sz="2800" dirty="0"/>
              <a:t>The availability of easy credit</a:t>
            </a:r>
          </a:p>
          <a:p>
            <a:r>
              <a:rPr lang="en-US" sz="2800" dirty="0"/>
              <a:t>An unequal distribution of income</a:t>
            </a:r>
          </a:p>
          <a:p>
            <a:r>
              <a:rPr lang="en-US" sz="2800" dirty="0"/>
              <a:t>These factors led to falling demand for consumer goods</a:t>
            </a:r>
          </a:p>
          <a:p>
            <a:r>
              <a:rPr lang="en-US" sz="2800" dirty="0"/>
              <a:t>The federal government contributed to the crisis by keeping interest rates low, thereby allowing companies and individuals to borrow easily and build up large debts.</a:t>
            </a:r>
          </a:p>
          <a:p>
            <a:endParaRPr lang="en-US" sz="28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576" y="1638584"/>
            <a:ext cx="4026089" cy="423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589196"/>
            <a:ext cx="9404723" cy="1007592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Economic Troubles on the Horizon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092" y="1296536"/>
            <a:ext cx="9403742" cy="52407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2400" dirty="0"/>
              <a:t>Basic industries such as railroads, textiles, and steel barely made a profit</a:t>
            </a:r>
          </a:p>
          <a:p>
            <a:r>
              <a:rPr lang="en-US" sz="2400" dirty="0"/>
              <a:t>Mining and lumbering were no longer in high demand</a:t>
            </a:r>
          </a:p>
          <a:p>
            <a:r>
              <a:rPr lang="en-US" sz="2400" dirty="0"/>
              <a:t>During World War 1, prices rose and international demand for crops such as whet and corn soared.</a:t>
            </a:r>
          </a:p>
          <a:p>
            <a:r>
              <a:rPr lang="en-US" sz="2400" dirty="0"/>
              <a:t>Between 1919 and 1921 annual farm income declined from $10 billion to just over $4 billion</a:t>
            </a:r>
          </a:p>
          <a:p>
            <a:r>
              <a:rPr lang="en-US" sz="2400" dirty="0"/>
              <a:t>McNary-Haugen Bill</a:t>
            </a:r>
          </a:p>
          <a:p>
            <a:r>
              <a:rPr lang="en-US" sz="2400" dirty="0"/>
              <a:t>Federal price-supports for key products such as wheat, corn, cotton, and tobacco.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9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69" y="424071"/>
            <a:ext cx="6384166" cy="5989982"/>
          </a:xfrm>
        </p:spPr>
        <p:txBody>
          <a:bodyPr>
            <a:noAutofit/>
          </a:bodyPr>
          <a:lstStyle/>
          <a:p>
            <a:r>
              <a:rPr lang="en-US" sz="2400" dirty="0"/>
              <a:t>Consumers have less money to spend</a:t>
            </a:r>
          </a:p>
          <a:p>
            <a:r>
              <a:rPr lang="en-US" sz="2400" dirty="0"/>
              <a:t>By the late 1920s, Americans were buying less mainly because of rising prices, stagnant wages, unbalanced distribution of income, and overbuying on credit in the preceding years.</a:t>
            </a:r>
          </a:p>
          <a:p>
            <a:r>
              <a:rPr lang="en-US" sz="2400" dirty="0"/>
              <a:t>Credit: An arrangement in which consumers agreed to buy now and pay letter for purchases.</a:t>
            </a:r>
          </a:p>
          <a:p>
            <a:r>
              <a:rPr lang="en-US" sz="2400" dirty="0"/>
              <a:t>Uneven distribution of income</a:t>
            </a:r>
          </a:p>
          <a:p>
            <a:r>
              <a:rPr lang="en-US" sz="2400" dirty="0"/>
              <a:t>Between 1920 and 1929, the income of the wealthiest 1% of the population rose by 75% compared with a 9% increase for Americans as a whole.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6949" y="1725887"/>
            <a:ext cx="4617741" cy="401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35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FF0000"/>
                </a:solidFill>
              </a:rPr>
              <a:t>Hoover Takes the Nation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5011" y="1433016"/>
            <a:ext cx="5954420" cy="5117910"/>
          </a:xfrm>
        </p:spPr>
        <p:txBody>
          <a:bodyPr>
            <a:normAutofit/>
          </a:bodyPr>
          <a:lstStyle/>
          <a:p>
            <a:r>
              <a:rPr lang="en-US" dirty="0"/>
              <a:t>Herbert Hoover: The secretary of commerce under Harding and Coolidge.</a:t>
            </a:r>
          </a:p>
          <a:p>
            <a:r>
              <a:rPr lang="en-US" dirty="0"/>
              <a:t>Alfred E. Smith: A career politician who had served four terms as governor of New York</a:t>
            </a:r>
          </a:p>
          <a:p>
            <a:r>
              <a:rPr lang="en-US" dirty="0"/>
              <a:t>The stock market had become the most visible symbol of a prosperous American economy.</a:t>
            </a:r>
          </a:p>
          <a:p>
            <a:r>
              <a:rPr lang="en-US" dirty="0"/>
              <a:t>Dow Jones Industrial Average: The most widely used barometer of the stock market’s health.</a:t>
            </a:r>
          </a:p>
          <a:p>
            <a:r>
              <a:rPr lang="en-US" dirty="0"/>
              <a:t>A measure based on the stock prices of 30 representative large firms trading on the New York Stock Exchange.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5470" y="2006220"/>
            <a:ext cx="2631229" cy="33966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33" y="1853248"/>
            <a:ext cx="2624939" cy="387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65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2" y="770218"/>
            <a:ext cx="10567988" cy="5490882"/>
          </a:xfrm>
        </p:spPr>
        <p:txBody>
          <a:bodyPr>
            <a:noAutofit/>
          </a:bodyPr>
          <a:lstStyle/>
          <a:p>
            <a:r>
              <a:rPr lang="en-US" sz="2800" dirty="0"/>
              <a:t>“Bull Market”: A period of rising stock prices where Americans rushed to buy stocks and bonds.</a:t>
            </a:r>
          </a:p>
          <a:p>
            <a:r>
              <a:rPr lang="en-US" sz="2800" dirty="0"/>
              <a:t>By 1929, about 4 million Americans or 3 percent of the nation’s population owned stocks.</a:t>
            </a:r>
          </a:p>
          <a:p>
            <a:r>
              <a:rPr lang="en-US" sz="2800" dirty="0"/>
              <a:t>Speculation: People began to buy stocks and bonds on the chance of a quick profit while ignoring the risks.</a:t>
            </a:r>
          </a:p>
          <a:p>
            <a:r>
              <a:rPr lang="en-US" sz="2800" dirty="0"/>
              <a:t>Buying on margin: Paying a small percentage of a stock’s price as a down payment and borrowing the rest.</a:t>
            </a:r>
          </a:p>
          <a:p>
            <a:r>
              <a:rPr lang="en-US" sz="2800" dirty="0"/>
              <a:t>If the value of stocks declined, people who had brought on margin had no way to pay off the loans.</a:t>
            </a:r>
          </a:p>
        </p:txBody>
      </p:sp>
    </p:spTree>
    <p:extLst>
      <p:ext uri="{BB962C8B-B14F-4D97-AF65-F5344CB8AC3E}">
        <p14:creationId xmlns:p14="http://schemas.microsoft.com/office/powerpoint/2010/main" val="431794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55" y="577546"/>
            <a:ext cx="7424381" cy="1007592"/>
          </a:xfrm>
        </p:spPr>
        <p:txBody>
          <a:bodyPr/>
          <a:lstStyle/>
          <a:p>
            <a:r>
              <a:rPr lang="en-US" sz="4400" dirty="0">
                <a:solidFill>
                  <a:srgbClr val="FF0000"/>
                </a:solidFill>
              </a:rPr>
              <a:t>The Stock Market Crashes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855" y="1766315"/>
            <a:ext cx="7738279" cy="4774442"/>
          </a:xfrm>
        </p:spPr>
        <p:txBody>
          <a:bodyPr>
            <a:noAutofit/>
          </a:bodyPr>
          <a:lstStyle/>
          <a:p>
            <a:r>
              <a:rPr lang="en-US" sz="2400" dirty="0"/>
              <a:t>In September 1929, stock prices peaked and then fell.</a:t>
            </a:r>
          </a:p>
          <a:p>
            <a:r>
              <a:rPr lang="en-US" sz="2400" dirty="0"/>
              <a:t>Black Tuesday: October 29, when the bottom fell out of the market and the nation’s confidence.</a:t>
            </a:r>
          </a:p>
          <a:p>
            <a:r>
              <a:rPr lang="en-US" sz="2400" dirty="0"/>
              <a:t>The number of shares dumped that day was a record of 16.4 million.</a:t>
            </a:r>
          </a:p>
          <a:p>
            <a:r>
              <a:rPr lang="en-US" sz="2400" dirty="0"/>
              <a:t>People who had brought stocks on credit were stuck with huge debts as the prices plummeted.</a:t>
            </a:r>
          </a:p>
          <a:p>
            <a:r>
              <a:rPr lang="en-US" sz="2400" dirty="0"/>
              <a:t>By mid-November, investors had lost about $30 billion.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662" y="3102856"/>
            <a:ext cx="2811439" cy="34379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9662" y="452718"/>
            <a:ext cx="2938105" cy="228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1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520356"/>
            <a:ext cx="5399847" cy="1021240"/>
          </a:xfrm>
        </p:spPr>
        <p:txBody>
          <a:bodyPr/>
          <a:lstStyle/>
          <a:p>
            <a:r>
              <a:rPr lang="en-US" sz="4400" dirty="0">
                <a:solidFill>
                  <a:srgbClr val="FF0000"/>
                </a:solidFill>
              </a:rPr>
              <a:t>Financial Collapse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0931" y="1350527"/>
            <a:ext cx="7438030" cy="5063921"/>
          </a:xfrm>
        </p:spPr>
        <p:txBody>
          <a:bodyPr>
            <a:normAutofit/>
          </a:bodyPr>
          <a:lstStyle/>
          <a:p>
            <a:r>
              <a:rPr lang="en-US" sz="2800" dirty="0"/>
              <a:t>Great Depression: The period from 1929 to 1940 in which the economy plummeted and unemployment skyrocketed.</a:t>
            </a:r>
          </a:p>
          <a:p>
            <a:r>
              <a:rPr lang="en-US" sz="2800" dirty="0"/>
              <a:t>In 1929, 600 banks closed and by 1933 11,000 of the nation’s 25,000 banks had failed.</a:t>
            </a:r>
          </a:p>
          <a:p>
            <a:r>
              <a:rPr lang="en-US" sz="2800" dirty="0"/>
              <a:t>The government did not protect or insure bank accounts, millions of people lost their savings accounts.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76" y="1828800"/>
            <a:ext cx="3543342" cy="354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86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516" y="456131"/>
            <a:ext cx="10797536" cy="3064991"/>
          </a:xfrm>
        </p:spPr>
        <p:txBody>
          <a:bodyPr>
            <a:normAutofit/>
          </a:bodyPr>
          <a:lstStyle/>
          <a:p>
            <a:r>
              <a:rPr lang="en-US" sz="2800" dirty="0"/>
              <a:t>Unemployment leaped from 3 percent in 1929 to 25 percent in 1933.</a:t>
            </a:r>
          </a:p>
          <a:p>
            <a:r>
              <a:rPr lang="en-US" sz="2800" dirty="0"/>
              <a:t>One out of every four workers was out of a job, those who kept their jobs faced pay cuts and reduced hours.</a:t>
            </a:r>
          </a:p>
          <a:p>
            <a:r>
              <a:rPr lang="en-US" sz="2800" dirty="0"/>
              <a:t>Approximately 90,000 businesses went bankrupt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077" y="3254008"/>
            <a:ext cx="3715985" cy="30502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284" y="3239306"/>
            <a:ext cx="5108177" cy="306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29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164" y="783677"/>
            <a:ext cx="11138730" cy="5917374"/>
          </a:xfrm>
        </p:spPr>
        <p:txBody>
          <a:bodyPr>
            <a:normAutofit/>
          </a:bodyPr>
          <a:lstStyle/>
          <a:p>
            <a:r>
              <a:rPr lang="en-US" sz="2800" dirty="0"/>
              <a:t>Worldwide shock waves</a:t>
            </a:r>
          </a:p>
          <a:p>
            <a:r>
              <a:rPr lang="en-US" sz="2800" dirty="0"/>
              <a:t>European countries were trying to recover from the ravages of World War 1 faced high war debts.</a:t>
            </a:r>
          </a:p>
          <a:p>
            <a:r>
              <a:rPr lang="en-US" sz="2800" dirty="0"/>
              <a:t>Germany had to pay war reparations, payments to compensate the Allies for the damages Germany had caused.</a:t>
            </a:r>
          </a:p>
          <a:p>
            <a:r>
              <a:rPr lang="en-US" sz="2800" dirty="0"/>
              <a:t>The Great Depression compounded these problems by limiting America’s ability to import European goods.</a:t>
            </a:r>
          </a:p>
          <a:p>
            <a:r>
              <a:rPr lang="en-US" sz="2800" dirty="0"/>
              <a:t>It was difficult to sell American farm products and manufactured goods abroad.</a:t>
            </a:r>
          </a:p>
        </p:txBody>
      </p:sp>
    </p:spTree>
    <p:extLst>
      <p:ext uri="{BB962C8B-B14F-4D97-AF65-F5344CB8AC3E}">
        <p14:creationId xmlns:p14="http://schemas.microsoft.com/office/powerpoint/2010/main" val="33147612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68</TotalTime>
  <Words>732</Words>
  <Application>Microsoft Office PowerPoint</Application>
  <PresentationFormat>Widescreen</PresentationFormat>
  <Paragraphs>54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Ion</vt:lpstr>
      <vt:lpstr>Chapter 14 Section 1: The Nation’s Sick Economy</vt:lpstr>
      <vt:lpstr>Economic Troubles on the Horizon</vt:lpstr>
      <vt:lpstr>PowerPoint Presentation</vt:lpstr>
      <vt:lpstr>Hoover Takes the Nation </vt:lpstr>
      <vt:lpstr>PowerPoint Presentation</vt:lpstr>
      <vt:lpstr>The Stock Market Crashes</vt:lpstr>
      <vt:lpstr>Financial Collapse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 Section 1: The Nation’s Sick Economy</dc:title>
  <dc:creator>Ola Hadi</dc:creator>
  <cp:lastModifiedBy>Ola Hadi</cp:lastModifiedBy>
  <cp:revision>13</cp:revision>
  <dcterms:created xsi:type="dcterms:W3CDTF">2017-01-31T17:33:45Z</dcterms:created>
  <dcterms:modified xsi:type="dcterms:W3CDTF">2017-02-01T19:25:10Z</dcterms:modified>
</cp:coreProperties>
</file>